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95" r:id="rId3"/>
    <p:sldId id="267" r:id="rId4"/>
    <p:sldId id="281" r:id="rId5"/>
    <p:sldId id="268" r:id="rId6"/>
    <p:sldId id="289" r:id="rId7"/>
    <p:sldId id="283" r:id="rId8"/>
    <p:sldId id="285" r:id="rId9"/>
    <p:sldId id="286" r:id="rId10"/>
    <p:sldId id="270" r:id="rId11"/>
    <p:sldId id="271" r:id="rId12"/>
    <p:sldId id="287" r:id="rId13"/>
    <p:sldId id="260" r:id="rId14"/>
    <p:sldId id="273" r:id="rId15"/>
    <p:sldId id="274" r:id="rId16"/>
    <p:sldId id="276" r:id="rId17"/>
    <p:sldId id="277" r:id="rId18"/>
    <p:sldId id="278" r:id="rId19"/>
    <p:sldId id="261" r:id="rId20"/>
    <p:sldId id="272" r:id="rId21"/>
    <p:sldId id="279" r:id="rId22"/>
    <p:sldId id="291" r:id="rId2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33" d="100"/>
          <a:sy n="33" d="100"/>
        </p:scale>
        <p:origin x="-3864" y="-16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6B938261-71E3-4906-B9DF-9DADFD2E8E06}" type="datetimeFigureOut">
              <a:rPr lang="de-DE" smtClean="0"/>
              <a:pPr/>
              <a:t>20.01.2024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2FC5D36-9ABD-40DE-8CCD-4D744408B793}"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B938261-71E3-4906-B9DF-9DADFD2E8E06}" type="datetimeFigureOut">
              <a:rPr lang="de-DE" smtClean="0"/>
              <a:pPr/>
              <a:t>20.01.2024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2FC5D36-9ABD-40DE-8CCD-4D744408B793}"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B938261-71E3-4906-B9DF-9DADFD2E8E06}" type="datetimeFigureOut">
              <a:rPr lang="de-DE" smtClean="0"/>
              <a:pPr/>
              <a:t>20.01.2024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2FC5D36-9ABD-40DE-8CCD-4D744408B793}"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B938261-71E3-4906-B9DF-9DADFD2E8E06}" type="datetimeFigureOut">
              <a:rPr lang="de-DE" smtClean="0"/>
              <a:pPr/>
              <a:t>20.01.2024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2FC5D36-9ABD-40DE-8CCD-4D744408B793}"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6B938261-71E3-4906-B9DF-9DADFD2E8E06}" type="datetimeFigureOut">
              <a:rPr lang="de-DE" smtClean="0"/>
              <a:pPr/>
              <a:t>20.01.2024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2FC5D36-9ABD-40DE-8CCD-4D744408B793}"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6B938261-71E3-4906-B9DF-9DADFD2E8E06}" type="datetimeFigureOut">
              <a:rPr lang="de-DE" smtClean="0"/>
              <a:pPr/>
              <a:t>20.01.2024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2FC5D36-9ABD-40DE-8CCD-4D744408B793}"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6B938261-71E3-4906-B9DF-9DADFD2E8E06}" type="datetimeFigureOut">
              <a:rPr lang="de-DE" smtClean="0"/>
              <a:pPr/>
              <a:t>20.01.2024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E2FC5D36-9ABD-40DE-8CCD-4D744408B793}"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6B938261-71E3-4906-B9DF-9DADFD2E8E06}" type="datetimeFigureOut">
              <a:rPr lang="de-DE" smtClean="0"/>
              <a:pPr/>
              <a:t>20.01.2024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E2FC5D36-9ABD-40DE-8CCD-4D744408B793}"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B938261-71E3-4906-B9DF-9DADFD2E8E06}" type="datetimeFigureOut">
              <a:rPr lang="de-DE" smtClean="0"/>
              <a:pPr/>
              <a:t>20.01.2024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E2FC5D36-9ABD-40DE-8CCD-4D744408B793}"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6B938261-71E3-4906-B9DF-9DADFD2E8E06}" type="datetimeFigureOut">
              <a:rPr lang="de-DE" smtClean="0"/>
              <a:pPr/>
              <a:t>20.01.2024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2FC5D36-9ABD-40DE-8CCD-4D744408B793}"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6B938261-71E3-4906-B9DF-9DADFD2E8E06}" type="datetimeFigureOut">
              <a:rPr lang="de-DE" smtClean="0"/>
              <a:pPr/>
              <a:t>20.01.2024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2FC5D36-9ABD-40DE-8CCD-4D744408B793}"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938261-71E3-4906-B9DF-9DADFD2E8E06}" type="datetimeFigureOut">
              <a:rPr lang="de-DE" smtClean="0"/>
              <a:pPr/>
              <a:t>20.01.2024</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C5D36-9ABD-40DE-8CCD-4D744408B793}"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cid:098e8272-a0f6-4150-b14b-d52e1b26f2f2@EURP251.PROD.OUTLOOK.COM"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cid:f67e91d3-95a3-4688-a695-3f787af39b04@EURP251.PROD.OUTLOOK.COM" TargetMode="Externa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cid:e85087e1-f07f-4ec4-8bba-1936d90266d7@EURP251.PROD.OUTLOOK.COM"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cid:e4e79296-8c84-40df-ba49-02d6cedadbbe@EURP251.PROD.OUTLOOK.COM"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cid:part1.RIrfY8Ns.xukffTk2@outlook.de"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57158" y="1214422"/>
            <a:ext cx="8509059" cy="47863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439718"/>
          </a:xfrm>
        </p:spPr>
        <p:txBody>
          <a:bodyPr>
            <a:normAutofit fontScale="90000"/>
          </a:bodyPr>
          <a:lstStyle/>
          <a:p>
            <a:r>
              <a:rPr lang="de-DE" dirty="0" smtClean="0"/>
              <a:t>Rheinischer Synodalbeschluss 1980</a:t>
            </a:r>
            <a:endParaRPr lang="de-DE" dirty="0"/>
          </a:p>
        </p:txBody>
      </p:sp>
      <p:sp>
        <p:nvSpPr>
          <p:cNvPr id="3" name="Inhaltsplatzhalter 2"/>
          <p:cNvSpPr>
            <a:spLocks noGrp="1"/>
          </p:cNvSpPr>
          <p:nvPr>
            <p:ph idx="1"/>
          </p:nvPr>
        </p:nvSpPr>
        <p:spPr>
          <a:xfrm>
            <a:off x="500034" y="857232"/>
            <a:ext cx="8186766" cy="5500726"/>
          </a:xfrm>
        </p:spPr>
        <p:txBody>
          <a:bodyPr>
            <a:normAutofit fontScale="92500" lnSpcReduction="20000"/>
          </a:bodyPr>
          <a:lstStyle/>
          <a:p>
            <a:endParaRPr lang="de-DE" dirty="0" smtClean="0"/>
          </a:p>
          <a:p>
            <a:r>
              <a:rPr lang="de-DE" dirty="0" smtClean="0"/>
              <a:t>1</a:t>
            </a:r>
            <a:r>
              <a:rPr lang="de-DE" dirty="0"/>
              <a:t>. das Bekenntnis zur „Mitverantwortung und Schuld der Christenheit am Holocaust“.</a:t>
            </a:r>
          </a:p>
          <a:p>
            <a:r>
              <a:rPr lang="de-DE" dirty="0"/>
              <a:t>2. Das Alte Testament („die Schriften“) ist „die gemeinsame Grundlage für Glaube und Handeln von Juden und Christen“.</a:t>
            </a:r>
          </a:p>
          <a:p>
            <a:r>
              <a:rPr lang="de-DE" dirty="0"/>
              <a:t>3. „Wir bekennen uns zu Jesus Christus, dem Juden, der als Messias Israels der Retter der Welt ist…“</a:t>
            </a:r>
          </a:p>
          <a:p>
            <a:r>
              <a:rPr lang="de-DE" dirty="0"/>
              <a:t>4. „Wir glauben die bleibende Erwählung des jüdischen Volkes als Gottes Volk…“</a:t>
            </a:r>
          </a:p>
          <a:p>
            <a:r>
              <a:rPr lang="de-DE" dirty="0"/>
              <a:t>5. „Der Staat Israel und seine Entstehung sind ein Zeichen der Treue Gottes</a:t>
            </a:r>
            <a:r>
              <a:rPr lang="de-DE" dirty="0" smtClean="0"/>
              <a:t>“</a:t>
            </a:r>
            <a:endParaRPr lang="de-DE"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457200" y="428604"/>
            <a:ext cx="8229600" cy="6072230"/>
          </a:xfrm>
        </p:spPr>
        <p:txBody>
          <a:bodyPr>
            <a:normAutofit fontScale="55000" lnSpcReduction="20000"/>
          </a:bodyPr>
          <a:lstStyle/>
          <a:p>
            <a:endParaRPr lang="de-DE" dirty="0" smtClean="0"/>
          </a:p>
          <a:p>
            <a:endParaRPr lang="de-DE" i="1" dirty="0" smtClean="0"/>
          </a:p>
          <a:p>
            <a:r>
              <a:rPr lang="de-DE" sz="4900" dirty="0" smtClean="0"/>
              <a:t>6. Wir glauben mit den Juden, dass die Gerechtigkeit und Liebe in ihrer Einheit Weisungen Gottes sind für unser ganzes Leben.</a:t>
            </a:r>
          </a:p>
          <a:p>
            <a:endParaRPr lang="de-DE" sz="4900" dirty="0"/>
          </a:p>
          <a:p>
            <a:r>
              <a:rPr lang="de-DE" sz="4900" dirty="0" smtClean="0"/>
              <a:t>7</a:t>
            </a:r>
            <a:r>
              <a:rPr lang="de-DE" sz="4900" dirty="0"/>
              <a:t>. Wir glauben, dass Juden und Christen je in ihrer Berufung Zeugen Gottes vor der Welt und voreinander sind; „darum sind wir überzeugt, dass die Kirche ihr Zeugnis dem jüdischen Volk  gegenüber nicht wie ihre Mission an die Völkerwelt wahrnehmen kann.“</a:t>
            </a:r>
          </a:p>
          <a:p>
            <a:endParaRPr lang="de-DE" sz="4900" dirty="0" smtClean="0"/>
          </a:p>
          <a:p>
            <a:r>
              <a:rPr lang="de-DE" sz="4900" dirty="0" smtClean="0"/>
              <a:t>8</a:t>
            </a:r>
            <a:r>
              <a:rPr lang="de-DE" sz="4900" dirty="0"/>
              <a:t>. „Das Neue im „neuen Bund“ ist nicht die Preisgabe des „alten“ Bundes, sondern dessen Bestätigung in der Geschichte Jesu von Nazareth. „Erster und bleibender Adressat des Evangeliums Jesu ist das Volk Israel.“</a:t>
            </a:r>
          </a:p>
          <a:p>
            <a:endParaRPr lang="de-DE" sz="49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457200" y="1214422"/>
            <a:ext cx="8229600" cy="4911741"/>
          </a:xfrm>
        </p:spPr>
        <p:txBody>
          <a:bodyPr>
            <a:normAutofit lnSpcReduction="10000"/>
          </a:bodyPr>
          <a:lstStyle/>
          <a:p>
            <a:pPr>
              <a:buNone/>
            </a:pPr>
            <a:r>
              <a:rPr lang="de-DE" sz="2800" b="1" dirty="0" smtClean="0"/>
              <a:t>	</a:t>
            </a:r>
          </a:p>
          <a:p>
            <a:pPr>
              <a:buNone/>
            </a:pPr>
            <a:r>
              <a:rPr lang="de-DE" sz="2400" b="1" dirty="0" smtClean="0"/>
              <a:t>	</a:t>
            </a:r>
            <a:r>
              <a:rPr lang="de-DE" sz="2400" dirty="0" smtClean="0"/>
              <a:t>I</a:t>
            </a:r>
            <a:r>
              <a:rPr lang="de-DE" sz="2800" dirty="0" smtClean="0"/>
              <a:t>. „Theologie nach Auschwitz“</a:t>
            </a:r>
            <a:br>
              <a:rPr lang="de-DE" sz="2800" dirty="0" smtClean="0"/>
            </a:br>
            <a:r>
              <a:rPr lang="de-DE" sz="2800" dirty="0" smtClean="0"/>
              <a:t>         a) Stimmen aus der Tiefe</a:t>
            </a:r>
            <a:br>
              <a:rPr lang="de-DE" sz="2800" dirty="0" smtClean="0"/>
            </a:br>
            <a:r>
              <a:rPr lang="de-DE" sz="2800" dirty="0" smtClean="0"/>
              <a:t>         b) Christliche Theologie vor und nach Auschwitz</a:t>
            </a:r>
            <a:endParaRPr lang="de-DE" sz="2800" dirty="0"/>
          </a:p>
          <a:p>
            <a:pPr>
              <a:buNone/>
            </a:pPr>
            <a:endParaRPr lang="de-DE" sz="2800" b="1" dirty="0" smtClean="0"/>
          </a:p>
          <a:p>
            <a:pPr>
              <a:buNone/>
            </a:pPr>
            <a:r>
              <a:rPr lang="de-DE" sz="2800" b="1" dirty="0" smtClean="0"/>
              <a:t>     II.  Judenchristen vor und nach Auschwitz </a:t>
            </a:r>
            <a:br>
              <a:rPr lang="de-DE" sz="2800" b="1" dirty="0" smtClean="0"/>
            </a:br>
            <a:r>
              <a:rPr lang="de-DE" sz="2800" b="1" dirty="0" smtClean="0"/>
              <a:t>         a) Sind christliche Juden </a:t>
            </a:r>
            <a:r>
              <a:rPr lang="de-DE" sz="2800" b="1" dirty="0" err="1" smtClean="0"/>
              <a:t>Juden</a:t>
            </a:r>
            <a:r>
              <a:rPr lang="de-DE" sz="2800" b="1" dirty="0" smtClean="0"/>
              <a:t>?</a:t>
            </a:r>
            <a:br>
              <a:rPr lang="de-DE" sz="2800" b="1" dirty="0" smtClean="0"/>
            </a:br>
            <a:r>
              <a:rPr lang="de-DE" sz="2800" b="1" dirty="0" smtClean="0"/>
              <a:t>         b) Die nationalsozialistische Judenverfolgung</a:t>
            </a:r>
            <a:br>
              <a:rPr lang="de-DE" sz="2800" b="1" dirty="0" smtClean="0"/>
            </a:br>
            <a:r>
              <a:rPr lang="de-DE" sz="2800" b="1" dirty="0" smtClean="0"/>
              <a:t>         c) Auf der Brücke zwischen Kirche und Israel</a:t>
            </a:r>
            <a:br>
              <a:rPr lang="de-DE" sz="2800" b="1" dirty="0" smtClean="0"/>
            </a:br>
            <a:r>
              <a:rPr lang="de-DE" sz="2800" b="1" dirty="0" smtClean="0"/>
              <a:t> </a:t>
            </a:r>
            <a:br>
              <a:rPr lang="de-DE" sz="2800" b="1" dirty="0" smtClean="0"/>
            </a:br>
            <a:r>
              <a:rPr lang="de-DE" sz="2800" dirty="0" smtClean="0"/>
              <a:t>III.  Fazit und Ausblick</a:t>
            </a:r>
            <a:endParaRPr lang="de-DE" sz="2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BC7A1B-BE91-AFF1-C57B-170B699DC53C}"/>
              </a:ext>
            </a:extLst>
          </p:cNvPr>
          <p:cNvSpPr>
            <a:spLocks noGrp="1"/>
          </p:cNvSpPr>
          <p:nvPr>
            <p:ph type="title"/>
          </p:nvPr>
        </p:nvSpPr>
        <p:spPr/>
        <p:txBody>
          <a:bodyPr/>
          <a:lstStyle/>
          <a:p>
            <a:r>
              <a:rPr lang="en-US"/>
              <a:t>1938 (16)</a:t>
            </a:r>
          </a:p>
        </p:txBody>
      </p:sp>
      <p:pic>
        <p:nvPicPr>
          <p:cNvPr id="6" name="Content Placeholder 5" descr="Text, letter&#10;&#10;Description automatically generated">
            <a:extLst>
              <a:ext uri="{FF2B5EF4-FFF2-40B4-BE49-F238E27FC236}">
                <a16:creationId xmlns:a16="http://schemas.microsoft.com/office/drawing/2014/main" xmlns="" id="{6A70F187-469F-B631-7D4E-C783AFE3C1C2}"/>
              </a:ext>
            </a:extLst>
          </p:cNvPr>
          <p:cNvPicPr>
            <a:picLocks noGrp="1" noChangeAspect="1"/>
          </p:cNvPicPr>
          <p:nvPr>
            <p:ph sz="half" idx="1"/>
          </p:nvPr>
        </p:nvPicPr>
        <p:blipFill>
          <a:blip r:embed="rId2" cstate="print"/>
          <a:stretch>
            <a:fillRect/>
          </a:stretch>
        </p:blipFill>
        <p:spPr>
          <a:xfrm>
            <a:off x="5713274" y="393931"/>
            <a:ext cx="2450814" cy="4351338"/>
          </a:xfrm>
        </p:spPr>
      </p:pic>
      <p:pic>
        <p:nvPicPr>
          <p:cNvPr id="8" name="Content Placeholder 7" descr="Text, letter&#10;&#10;Description automatically generated">
            <a:extLst>
              <a:ext uri="{FF2B5EF4-FFF2-40B4-BE49-F238E27FC236}">
                <a16:creationId xmlns:a16="http://schemas.microsoft.com/office/drawing/2014/main" xmlns="" id="{342F9468-607B-1BB5-8DBB-FEE20AB53931}"/>
              </a:ext>
            </a:extLst>
          </p:cNvPr>
          <p:cNvPicPr>
            <a:picLocks noGrp="1" noChangeAspect="1"/>
          </p:cNvPicPr>
          <p:nvPr>
            <p:ph sz="half" idx="2"/>
          </p:nvPr>
        </p:nvPicPr>
        <p:blipFill rotWithShape="1">
          <a:blip r:embed="rId3" cstate="print">
            <a:extLst>
              <a:ext uri="{BEBA8EAE-BF5A-486C-A8C5-ECC9F3942E4B}">
                <a14:imgProps xmlns:a14="http://schemas.microsoft.com/office/drawing/2010/main" xmlns="">
                  <a14:imgLayer r:embed="rId4">
                    <a14:imgEffect>
                      <a14:sharpenSoften amount="-4000"/>
                    </a14:imgEffect>
                    <a14:imgEffect>
                      <a14:brightnessContrast bright="48000"/>
                    </a14:imgEffect>
                  </a14:imgLayer>
                </a14:imgProps>
              </a:ext>
            </a:extLst>
          </a:blip>
          <a:srcRect t="47664" b="14016"/>
          <a:stretch/>
        </p:blipFill>
        <p:spPr>
          <a:xfrm>
            <a:off x="3857543" y="2997666"/>
            <a:ext cx="5137296" cy="3495209"/>
          </a:xfrm>
        </p:spPr>
      </p:pic>
      <p:sp>
        <p:nvSpPr>
          <p:cNvPr id="9" name="TextBox 8">
            <a:extLst>
              <a:ext uri="{FF2B5EF4-FFF2-40B4-BE49-F238E27FC236}">
                <a16:creationId xmlns:a16="http://schemas.microsoft.com/office/drawing/2014/main" xmlns="" id="{000061CC-3246-9A83-3FCC-88D08CD538B0}"/>
              </a:ext>
            </a:extLst>
          </p:cNvPr>
          <p:cNvSpPr txBox="1"/>
          <p:nvPr/>
        </p:nvSpPr>
        <p:spPr>
          <a:xfrm>
            <a:off x="705971" y="1788460"/>
            <a:ext cx="2954991" cy="4801314"/>
          </a:xfrm>
          <a:prstGeom prst="rect">
            <a:avLst/>
          </a:prstGeom>
          <a:noFill/>
        </p:spPr>
        <p:txBody>
          <a:bodyPr wrap="square" rtlCol="0">
            <a:spAutoFit/>
          </a:bodyPr>
          <a:lstStyle/>
          <a:p>
            <a:r>
              <a:rPr lang="en-US"/>
              <a:t>Great Britain - Davidson</a:t>
            </a:r>
          </a:p>
          <a:p>
            <a:r>
              <a:rPr lang="en-US"/>
              <a:t>America – Max Reich</a:t>
            </a:r>
          </a:p>
          <a:p>
            <a:r>
              <a:rPr lang="en-US"/>
              <a:t>Austria – Friedrich Forell</a:t>
            </a:r>
          </a:p>
          <a:p>
            <a:r>
              <a:rPr lang="en-US"/>
              <a:t>Danzig – Paul Rad</a:t>
            </a:r>
          </a:p>
          <a:p>
            <a:r>
              <a:rPr lang="en-US"/>
              <a:t>Germany – Arnold Frank</a:t>
            </a:r>
          </a:p>
          <a:p>
            <a:r>
              <a:rPr lang="en-US"/>
              <a:t>Holland – J Zalmann</a:t>
            </a:r>
          </a:p>
          <a:p>
            <a:r>
              <a:rPr lang="en-US"/>
              <a:t>Hungary – Deszo Foldes</a:t>
            </a:r>
          </a:p>
          <a:p>
            <a:r>
              <a:rPr lang="en-US"/>
              <a:t>Latvia – P R Smoljar</a:t>
            </a:r>
          </a:p>
          <a:p>
            <a:r>
              <a:rPr lang="en-US"/>
              <a:t>Poland – Moses Gitlin</a:t>
            </a:r>
          </a:p>
          <a:p>
            <a:r>
              <a:rPr lang="en-US"/>
              <a:t>Portugal – Eduardo Moreira</a:t>
            </a:r>
          </a:p>
          <a:p>
            <a:r>
              <a:rPr lang="en-US"/>
              <a:t>Rumania – E Feinstein</a:t>
            </a:r>
          </a:p>
          <a:p>
            <a:r>
              <a:rPr lang="en-US"/>
              <a:t>Russia – Boris Schapiro</a:t>
            </a:r>
          </a:p>
          <a:p>
            <a:r>
              <a:rPr lang="en-US"/>
              <a:t>Sweden – Robert Aperia</a:t>
            </a:r>
          </a:p>
          <a:p>
            <a:r>
              <a:rPr lang="en-US"/>
              <a:t>Yugoslavia – Miss Weinman</a:t>
            </a:r>
          </a:p>
          <a:p>
            <a:r>
              <a:rPr lang="en-US"/>
              <a:t>Palestine – Hugo Loewenstein</a:t>
            </a:r>
          </a:p>
          <a:p>
            <a:r>
              <a:rPr lang="en-US"/>
              <a:t>Australia – E C Ettmann</a:t>
            </a:r>
          </a:p>
        </p:txBody>
      </p:sp>
    </p:spTree>
    <p:extLst>
      <p:ext uri="{BB962C8B-B14F-4D97-AF65-F5344CB8AC3E}">
        <p14:creationId xmlns:p14="http://schemas.microsoft.com/office/powerpoint/2010/main" xmlns="" val="3461883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Boykott 1. April 1933</a:t>
            </a:r>
            <a:endParaRPr lang="de-DE" dirty="0"/>
          </a:p>
        </p:txBody>
      </p:sp>
      <p:pic>
        <p:nvPicPr>
          <p:cNvPr id="31746" name="Picture 2"/>
          <p:cNvPicPr>
            <a:picLocks noGrp="1" noChangeAspect="1" noChangeArrowheads="1"/>
          </p:cNvPicPr>
          <p:nvPr>
            <p:ph idx="1"/>
          </p:nvPr>
        </p:nvPicPr>
        <p:blipFill>
          <a:blip r:embed="rId2" cstate="print"/>
          <a:srcRect/>
          <a:stretch>
            <a:fillRect/>
          </a:stretch>
        </p:blipFill>
        <p:spPr bwMode="auto">
          <a:xfrm>
            <a:off x="1316645" y="1600200"/>
            <a:ext cx="6510709" cy="4525963"/>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Zustandekommen Bild"/>
          <p:cNvPicPr>
            <a:picLocks noChangeAspect="1" noChangeArrowheads="1"/>
          </p:cNvPicPr>
          <p:nvPr/>
        </p:nvPicPr>
        <p:blipFill>
          <a:blip r:embed="rId2" cstate="print"/>
          <a:srcRect/>
          <a:stretch>
            <a:fillRect/>
          </a:stretch>
        </p:blipFill>
        <p:spPr bwMode="auto">
          <a:xfrm>
            <a:off x="1928794" y="357166"/>
            <a:ext cx="5904725" cy="6143644"/>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838200" y="809625"/>
            <a:ext cx="7467600" cy="523875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357158" y="500042"/>
            <a:ext cx="8501090" cy="5950764"/>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872705" y="642919"/>
            <a:ext cx="7485510" cy="5637622"/>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1"/>
          <p:cNvPicPr/>
          <p:nvPr/>
        </p:nvPicPr>
        <p:blipFill>
          <a:blip r:embed="rId2" r:link="rId3" cstate="print">
            <a:extLst>
              <a:ext uri="{28A0092B-C50C-407E-A947-70E740481C1C}">
                <a14:useLocalDpi xmlns:a14="http://schemas.microsoft.com/office/drawing/2010/main" xmlns:lc="http://schemas.openxmlformats.org/drawingml/2006/lockedCanvas" xmlns="" val="0"/>
              </a:ext>
            </a:extLst>
          </a:blip>
          <a:srcRect/>
          <a:stretch>
            <a:fillRect/>
          </a:stretch>
        </p:blipFill>
        <p:spPr bwMode="auto">
          <a:xfrm>
            <a:off x="1857357" y="0"/>
            <a:ext cx="5929354" cy="685800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500034" y="1071546"/>
            <a:ext cx="8128057" cy="5214974"/>
          </a:xfrm>
          <a:prstGeom prst="rect">
            <a:avLst/>
          </a:prstGeom>
          <a:noFill/>
          <a:ln w="9525">
            <a:noFill/>
            <a:miter lim="800000"/>
            <a:headEnd/>
            <a:tailEnd/>
          </a:ln>
          <a:effectLst/>
        </p:spPr>
      </p:pic>
      <p:sp>
        <p:nvSpPr>
          <p:cNvPr id="3" name="Titel 2"/>
          <p:cNvSpPr>
            <a:spLocks noGrp="1"/>
          </p:cNvSpPr>
          <p:nvPr>
            <p:ph type="title"/>
          </p:nvPr>
        </p:nvSpPr>
        <p:spPr>
          <a:xfrm>
            <a:off x="457200" y="274638"/>
            <a:ext cx="8229600" cy="796908"/>
          </a:xfrm>
        </p:spPr>
        <p:txBody>
          <a:bodyPr/>
          <a:lstStyle/>
          <a:p>
            <a:r>
              <a:rPr lang="de-DE" dirty="0" smtClean="0"/>
              <a:t>Sima Sultan</a:t>
            </a:r>
            <a:endParaRPr lang="de-D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lose-up of a tombstone&#10;&#10;Description automatically generated with medium confidence">
            <a:extLst>
              <a:ext uri="{FF2B5EF4-FFF2-40B4-BE49-F238E27FC236}">
                <a16:creationId xmlns:a16="http://schemas.microsoft.com/office/drawing/2014/main" xmlns="" id="{A7825781-F0B8-B1D5-2A45-80A8973C1AEF}"/>
              </a:ext>
            </a:extLst>
          </p:cNvPr>
          <p:cNvPicPr>
            <a:picLocks noGrp="1" noChangeAspect="1"/>
          </p:cNvPicPr>
          <p:nvPr>
            <p:ph sz="half" idx="2"/>
          </p:nvPr>
        </p:nvPicPr>
        <p:blipFill rotWithShape="1">
          <a:blip r:embed="rId2" cstate="print">
            <a:duotone>
              <a:prstClr val="black"/>
              <a:schemeClr val="accent1">
                <a:tint val="45000"/>
                <a:satMod val="400000"/>
              </a:schemeClr>
            </a:duotone>
            <a:extLst>
              <a:ext uri="{BEBA8EAE-BF5A-486C-A8C5-ECC9F3942E4B}">
                <a14:imgProps xmlns:a14="http://schemas.microsoft.com/office/drawing/2010/main" xmlns="">
                  <a14:imgLayer r:embed="rId3">
                    <a14:imgEffect>
                      <a14:brightnessContrast bright="28000"/>
                    </a14:imgEffect>
                  </a14:imgLayer>
                </a14:imgProps>
              </a:ext>
            </a:extLst>
          </a:blip>
          <a:srcRect b="56084"/>
          <a:stretch/>
        </p:blipFill>
        <p:spPr>
          <a:xfrm>
            <a:off x="5493789" y="414105"/>
            <a:ext cx="3427363" cy="2672346"/>
          </a:xfrm>
        </p:spPr>
      </p:pic>
      <p:sp>
        <p:nvSpPr>
          <p:cNvPr id="2" name="Title 1">
            <a:extLst>
              <a:ext uri="{FF2B5EF4-FFF2-40B4-BE49-F238E27FC236}">
                <a16:creationId xmlns:a16="http://schemas.microsoft.com/office/drawing/2014/main" xmlns="" id="{CA604359-0DF2-6C5C-FF34-8ACB17AF9249}"/>
              </a:ext>
            </a:extLst>
          </p:cNvPr>
          <p:cNvSpPr>
            <a:spLocks noGrp="1"/>
          </p:cNvSpPr>
          <p:nvPr>
            <p:ph type="title"/>
          </p:nvPr>
        </p:nvSpPr>
        <p:spPr/>
        <p:txBody>
          <a:bodyPr/>
          <a:lstStyle/>
          <a:p>
            <a:r>
              <a:rPr lang="en-US"/>
              <a:t>1942 – 12 Suspended Alliances</a:t>
            </a:r>
          </a:p>
        </p:txBody>
      </p:sp>
      <p:pic>
        <p:nvPicPr>
          <p:cNvPr id="6" name="Content Placeholder 5" descr="A picture containing text, receipt&#10;&#10;Description automatically generated">
            <a:extLst>
              <a:ext uri="{FF2B5EF4-FFF2-40B4-BE49-F238E27FC236}">
                <a16:creationId xmlns:a16="http://schemas.microsoft.com/office/drawing/2014/main" xmlns="" id="{BC7441F3-C74A-A6C0-7861-BD5F8E740836}"/>
              </a:ext>
            </a:extLst>
          </p:cNvPr>
          <p:cNvPicPr>
            <a:picLocks noGrp="1" noChangeAspect="1"/>
          </p:cNvPicPr>
          <p:nvPr>
            <p:ph sz="half" idx="1"/>
          </p:nvPr>
        </p:nvPicPr>
        <p:blipFill rotWithShape="1">
          <a:blip r:embed="rId4" cstate="print">
            <a:extLst>
              <a:ext uri="{BEBA8EAE-BF5A-486C-A8C5-ECC9F3942E4B}">
                <a14:imgProps xmlns:a14="http://schemas.microsoft.com/office/drawing/2010/main" xmlns="">
                  <a14:imgLayer r:embed="rId5">
                    <a14:imgEffect>
                      <a14:brightnessContrast bright="51000"/>
                    </a14:imgEffect>
                  </a14:imgLayer>
                </a14:imgProps>
              </a:ext>
            </a:extLst>
          </a:blip>
          <a:srcRect t="50136"/>
          <a:stretch/>
        </p:blipFill>
        <p:spPr>
          <a:xfrm>
            <a:off x="5158364" y="3086451"/>
            <a:ext cx="3792378" cy="3357444"/>
          </a:xfrm>
        </p:spPr>
      </p:pic>
      <p:sp>
        <p:nvSpPr>
          <p:cNvPr id="9" name="TextBox 8">
            <a:extLst>
              <a:ext uri="{FF2B5EF4-FFF2-40B4-BE49-F238E27FC236}">
                <a16:creationId xmlns:a16="http://schemas.microsoft.com/office/drawing/2014/main" xmlns="" id="{B02AEBF3-EF06-B6BF-8E59-925E506FF04C}"/>
              </a:ext>
            </a:extLst>
          </p:cNvPr>
          <p:cNvSpPr txBox="1"/>
          <p:nvPr/>
        </p:nvSpPr>
        <p:spPr>
          <a:xfrm>
            <a:off x="628650" y="2003613"/>
            <a:ext cx="3718112" cy="4524315"/>
          </a:xfrm>
          <a:prstGeom prst="rect">
            <a:avLst/>
          </a:prstGeom>
          <a:noFill/>
        </p:spPr>
        <p:txBody>
          <a:bodyPr wrap="square" rtlCol="0">
            <a:spAutoFit/>
          </a:bodyPr>
          <a:lstStyle/>
          <a:p>
            <a:r>
              <a:rPr lang="en-US" sz="2400"/>
              <a:t>Austria</a:t>
            </a:r>
          </a:p>
          <a:p>
            <a:r>
              <a:rPr lang="en-US" sz="2400"/>
              <a:t>Czechoslovakia</a:t>
            </a:r>
          </a:p>
          <a:p>
            <a:r>
              <a:rPr lang="en-US" sz="2400"/>
              <a:t>Danzig</a:t>
            </a:r>
          </a:p>
          <a:p>
            <a:r>
              <a:rPr lang="en-US" sz="2400"/>
              <a:t>Denmark</a:t>
            </a:r>
          </a:p>
          <a:p>
            <a:r>
              <a:rPr lang="en-US" sz="2400"/>
              <a:t>France</a:t>
            </a:r>
          </a:p>
          <a:p>
            <a:r>
              <a:rPr lang="en-US" sz="2400"/>
              <a:t>Germany</a:t>
            </a:r>
          </a:p>
          <a:p>
            <a:r>
              <a:rPr lang="en-US" sz="2400"/>
              <a:t>Holland</a:t>
            </a:r>
          </a:p>
          <a:p>
            <a:r>
              <a:rPr lang="en-US" sz="2400"/>
              <a:t>Latvia</a:t>
            </a:r>
          </a:p>
          <a:p>
            <a:r>
              <a:rPr lang="en-US" sz="2400"/>
              <a:t>Poland</a:t>
            </a:r>
          </a:p>
          <a:p>
            <a:r>
              <a:rPr lang="en-US" sz="2400"/>
              <a:t>Roumania</a:t>
            </a:r>
          </a:p>
          <a:p>
            <a:r>
              <a:rPr lang="en-US" sz="2400"/>
              <a:t>Russia</a:t>
            </a:r>
          </a:p>
          <a:p>
            <a:r>
              <a:rPr lang="en-US" sz="2400"/>
              <a:t>Yugoslavia</a:t>
            </a:r>
          </a:p>
        </p:txBody>
      </p:sp>
    </p:spTree>
    <p:extLst>
      <p:ext uri="{BB962C8B-B14F-4D97-AF65-F5344CB8AC3E}">
        <p14:creationId xmlns:p14="http://schemas.microsoft.com/office/powerpoint/2010/main" xmlns="" val="5677160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1"/>
          <p:cNvPicPr/>
          <p:nvPr/>
        </p:nvPicPr>
        <p:blipFill>
          <a:blip r:embed="rId2" r:link="rId3" cstate="print">
            <a:extLst>
              <a:ext uri="{28A0092B-C50C-407E-A947-70E740481C1C}">
                <a14:useLocalDpi xmlns:a14="http://schemas.microsoft.com/office/drawing/2010/main" xmlns:lc="http://schemas.openxmlformats.org/drawingml/2006/lockedCanvas" xmlns="" val="0"/>
              </a:ext>
            </a:extLst>
          </a:blip>
          <a:srcRect/>
          <a:stretch>
            <a:fillRect/>
          </a:stretch>
        </p:blipFill>
        <p:spPr bwMode="auto">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de-DE" dirty="0"/>
          </a:p>
        </p:txBody>
      </p:sp>
      <p:sp>
        <p:nvSpPr>
          <p:cNvPr id="3" name="Inhaltsplatzhalter 2"/>
          <p:cNvSpPr>
            <a:spLocks noGrp="1"/>
          </p:cNvSpPr>
          <p:nvPr>
            <p:ph idx="1"/>
          </p:nvPr>
        </p:nvSpPr>
        <p:spPr>
          <a:xfrm>
            <a:off x="457200" y="1214422"/>
            <a:ext cx="8229600" cy="4911741"/>
          </a:xfrm>
        </p:spPr>
        <p:txBody>
          <a:bodyPr>
            <a:normAutofit lnSpcReduction="10000"/>
          </a:bodyPr>
          <a:lstStyle/>
          <a:p>
            <a:pPr>
              <a:buNone/>
            </a:pPr>
            <a:r>
              <a:rPr lang="de-DE" sz="2800" b="1" dirty="0" smtClean="0"/>
              <a:t>	</a:t>
            </a:r>
          </a:p>
          <a:p>
            <a:pPr>
              <a:buNone/>
            </a:pPr>
            <a:r>
              <a:rPr lang="de-DE" sz="2400" dirty="0" smtClean="0"/>
              <a:t>	I</a:t>
            </a:r>
            <a:r>
              <a:rPr lang="de-DE" sz="2800" dirty="0" smtClean="0"/>
              <a:t>. „Theologie nach Auschwitz“</a:t>
            </a:r>
            <a:br>
              <a:rPr lang="de-DE" sz="2800" dirty="0" smtClean="0"/>
            </a:br>
            <a:r>
              <a:rPr lang="de-DE" sz="2800" dirty="0" smtClean="0"/>
              <a:t>         a) Stimmen aus der Tiefe</a:t>
            </a:r>
            <a:br>
              <a:rPr lang="de-DE" sz="2800" dirty="0" smtClean="0"/>
            </a:br>
            <a:r>
              <a:rPr lang="de-DE" sz="2800" dirty="0" smtClean="0"/>
              <a:t>         b) Christliche Theologie vor und nach Auschwitz</a:t>
            </a:r>
            <a:endParaRPr lang="de-DE" sz="2800" dirty="0"/>
          </a:p>
          <a:p>
            <a:pPr>
              <a:buNone/>
            </a:pPr>
            <a:endParaRPr lang="de-DE" sz="2800" dirty="0" smtClean="0"/>
          </a:p>
          <a:p>
            <a:pPr>
              <a:buNone/>
            </a:pPr>
            <a:r>
              <a:rPr lang="de-DE" sz="2800" dirty="0" smtClean="0"/>
              <a:t>     II.  Judenchristen vor und nach Auschwitz </a:t>
            </a:r>
            <a:br>
              <a:rPr lang="de-DE" sz="2800" dirty="0" smtClean="0"/>
            </a:br>
            <a:r>
              <a:rPr lang="de-DE" sz="2800" dirty="0" smtClean="0"/>
              <a:t>         a) Sind christliche Juden </a:t>
            </a:r>
            <a:r>
              <a:rPr lang="de-DE" sz="2800" dirty="0" err="1" smtClean="0"/>
              <a:t>Juden</a:t>
            </a:r>
            <a:r>
              <a:rPr lang="de-DE" sz="2800" dirty="0" smtClean="0"/>
              <a:t>?</a:t>
            </a:r>
            <a:br>
              <a:rPr lang="de-DE" sz="2800" dirty="0" smtClean="0"/>
            </a:br>
            <a:r>
              <a:rPr lang="de-DE" sz="2800" dirty="0" smtClean="0"/>
              <a:t>         b) Die nationalsozialistische Judenverfolgung</a:t>
            </a:r>
            <a:br>
              <a:rPr lang="de-DE" sz="2800" dirty="0" smtClean="0"/>
            </a:br>
            <a:r>
              <a:rPr lang="de-DE" sz="2800" dirty="0" smtClean="0"/>
              <a:t>         c) Auf der Brücke zwischen Kirche und Israel</a:t>
            </a:r>
            <a:br>
              <a:rPr lang="de-DE" sz="2800" dirty="0" smtClean="0"/>
            </a:br>
            <a:r>
              <a:rPr lang="de-DE" sz="2800" dirty="0" smtClean="0"/>
              <a:t> </a:t>
            </a:r>
            <a:br>
              <a:rPr lang="de-DE" sz="2800" dirty="0" smtClean="0"/>
            </a:br>
            <a:r>
              <a:rPr lang="de-DE" sz="2800" b="1" dirty="0" smtClean="0"/>
              <a:t>III.  Fazit und Ausblick</a:t>
            </a:r>
            <a:endParaRPr lang="de-DE" sz="28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Heinz Pollak</a:t>
            </a:r>
            <a:endParaRPr lang="de-DE" dirty="0"/>
          </a:p>
        </p:txBody>
      </p:sp>
      <p:pic>
        <p:nvPicPr>
          <p:cNvPr id="4" name="Bild 1"/>
          <p:cNvPicPr>
            <a:picLocks noGrp="1"/>
          </p:cNvPicPr>
          <p:nvPr>
            <p:ph idx="1"/>
          </p:nvPr>
        </p:nvPicPr>
        <p:blipFill>
          <a:blip r:embed="rId2" r:link="rId3" cstate="print">
            <a:extLst>
              <a:ext uri="{28A0092B-C50C-407E-A947-70E740481C1C}">
                <a14:useLocalDpi xmlns:a14="http://schemas.microsoft.com/office/drawing/2010/main" xmlns:lc="http://schemas.openxmlformats.org/drawingml/2006/lockedCanvas" xmlns="" val="0"/>
              </a:ext>
            </a:extLst>
          </a:blip>
          <a:srcRect/>
          <a:stretch>
            <a:fillRect/>
          </a:stretch>
        </p:blipFill>
        <p:spPr bwMode="auto">
          <a:xfrm rot="5400000">
            <a:off x="2321702" y="1750208"/>
            <a:ext cx="4786348" cy="4000528"/>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2441570"/>
          </a:xfrm>
        </p:spPr>
        <p:txBody>
          <a:bodyPr>
            <a:normAutofit/>
          </a:bodyPr>
          <a:lstStyle/>
          <a:p>
            <a:r>
              <a:rPr lang="de-DE" sz="3200" dirty="0"/>
              <a:t>Heinrich Pollack</a:t>
            </a:r>
            <a:br>
              <a:rPr lang="de-DE" sz="3200" dirty="0"/>
            </a:br>
            <a:endParaRPr lang="de-DE" sz="3200" dirty="0"/>
          </a:p>
        </p:txBody>
      </p:sp>
      <p:sp>
        <p:nvSpPr>
          <p:cNvPr id="4" name="Textplatzhalter 3"/>
          <p:cNvSpPr>
            <a:spLocks noGrp="1"/>
          </p:cNvSpPr>
          <p:nvPr>
            <p:ph type="body" sz="half" idx="2"/>
          </p:nvPr>
        </p:nvSpPr>
        <p:spPr>
          <a:xfrm>
            <a:off x="457200" y="2285992"/>
            <a:ext cx="3008313" cy="3840171"/>
          </a:xfrm>
        </p:spPr>
        <p:txBody>
          <a:bodyPr>
            <a:normAutofit/>
          </a:bodyPr>
          <a:lstStyle/>
          <a:p>
            <a:r>
              <a:rPr lang="de-DE" sz="3200" b="1" i="1" dirty="0" smtClean="0"/>
              <a:t>Deine Treue ist groß </a:t>
            </a:r>
            <a:endParaRPr lang="de-DE" sz="3200" b="1" i="1"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3936007" y="273050"/>
            <a:ext cx="4389835" cy="58531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Rose Warmer</a:t>
            </a:r>
            <a:endParaRPr lang="de-DE" dirty="0"/>
          </a:p>
        </p:txBody>
      </p:sp>
      <p:pic>
        <p:nvPicPr>
          <p:cNvPr id="4" name="Bild 1"/>
          <p:cNvPicPr>
            <a:picLocks noGrp="1"/>
          </p:cNvPicPr>
          <p:nvPr>
            <p:ph idx="1"/>
          </p:nvPr>
        </p:nvPicPr>
        <p:blipFill>
          <a:blip r:embed="rId2" r:link="rId3" cstate="print">
            <a:extLst>
              <a:ext uri="{28A0092B-C50C-407E-A947-70E740481C1C}">
                <a14:useLocalDpi xmlns:a14="http://schemas.microsoft.com/office/drawing/2010/main" xmlns:lc="http://schemas.openxmlformats.org/drawingml/2006/lockedCanvas" xmlns="" val="0"/>
              </a:ext>
            </a:extLst>
          </a:blip>
          <a:srcRect/>
          <a:stretch>
            <a:fillRect/>
          </a:stretch>
        </p:blipFill>
        <p:spPr bwMode="auto">
          <a:xfrm>
            <a:off x="2772049" y="1357298"/>
            <a:ext cx="3943091" cy="4768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457200" y="1214422"/>
            <a:ext cx="8229600" cy="4911741"/>
          </a:xfrm>
        </p:spPr>
        <p:txBody>
          <a:bodyPr>
            <a:normAutofit/>
          </a:bodyPr>
          <a:lstStyle/>
          <a:p>
            <a:pPr>
              <a:buNone/>
            </a:pPr>
            <a:r>
              <a:rPr lang="de-DE" sz="2800" b="1" dirty="0" smtClean="0"/>
              <a:t>	</a:t>
            </a:r>
          </a:p>
          <a:p>
            <a:pPr>
              <a:buNone/>
            </a:pPr>
            <a:r>
              <a:rPr lang="de-DE" sz="2400" dirty="0" smtClean="0"/>
              <a:t>	</a:t>
            </a:r>
            <a:r>
              <a:rPr lang="de-DE" b="1" dirty="0" smtClean="0"/>
              <a:t>I. „Theologie nach Auschwitz“</a:t>
            </a:r>
            <a:br>
              <a:rPr lang="de-DE" b="1" dirty="0" smtClean="0"/>
            </a:br>
            <a:r>
              <a:rPr lang="de-DE" b="1" dirty="0" smtClean="0"/>
              <a:t>        a) Stimmen aus der Tiefe</a:t>
            </a:r>
            <a:br>
              <a:rPr lang="de-DE" b="1" dirty="0" smtClean="0"/>
            </a:br>
            <a:r>
              <a:rPr lang="de-DE" b="1" dirty="0" smtClean="0"/>
              <a:t>        b) Christliche Theologie vor und nach                         	       Auschwitz</a:t>
            </a:r>
            <a:endParaRPr lang="de-DE" b="1" dirty="0"/>
          </a:p>
          <a:p>
            <a:pPr>
              <a:buNone/>
            </a:pPr>
            <a:endParaRPr lang="de-DE" sz="2800" b="1" dirty="0" smtClean="0"/>
          </a:p>
          <a:p>
            <a:pPr>
              <a:buNone/>
            </a:pPr>
            <a:endParaRPr lang="de-DE" sz="2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cstate="print"/>
          <a:srcRect/>
          <a:stretch>
            <a:fillRect/>
          </a:stretch>
        </p:blipFill>
        <p:spPr bwMode="auto">
          <a:xfrm>
            <a:off x="1614488" y="109538"/>
            <a:ext cx="5915025" cy="6638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Adolf Freudenberg und Frau</a:t>
            </a:r>
            <a:endParaRPr lang="de-DE" dirty="0"/>
          </a:p>
        </p:txBody>
      </p:sp>
      <p:pic>
        <p:nvPicPr>
          <p:cNvPr id="44034" name="Picture 2"/>
          <p:cNvPicPr>
            <a:picLocks noGrp="1" noChangeAspect="1" noChangeArrowheads="1"/>
          </p:cNvPicPr>
          <p:nvPr>
            <p:ph idx="1"/>
          </p:nvPr>
        </p:nvPicPr>
        <p:blipFill>
          <a:blip r:embed="rId2" cstate="print"/>
          <a:srcRect/>
          <a:stretch>
            <a:fillRect/>
          </a:stretch>
        </p:blipFill>
        <p:spPr bwMode="auto">
          <a:xfrm>
            <a:off x="928662" y="1500174"/>
            <a:ext cx="6929486" cy="49720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868346"/>
          </a:xfrm>
        </p:spPr>
        <p:txBody>
          <a:bodyPr/>
          <a:lstStyle/>
          <a:p>
            <a:r>
              <a:rPr lang="de-DE" dirty="0" smtClean="0"/>
              <a:t>Heinz David </a:t>
            </a:r>
            <a:r>
              <a:rPr lang="de-DE" dirty="0" err="1" smtClean="0"/>
              <a:t>Leuner</a:t>
            </a:r>
            <a:endParaRPr lang="de-DE" dirty="0"/>
          </a:p>
        </p:txBody>
      </p:sp>
      <p:pic>
        <p:nvPicPr>
          <p:cNvPr id="4" name="8124CA10-8C55-410F-8582-92516622F4ED"/>
          <p:cNvPicPr>
            <a:picLocks noGrp="1"/>
          </p:cNvPicPr>
          <p:nvPr>
            <p:ph idx="1"/>
          </p:nvPr>
        </p:nvPicPr>
        <p:blipFill>
          <a:blip r:embed="rId2" r:link="rId3" cstate="print">
            <a:extLst>
              <a:ext uri="{28A0092B-C50C-407E-A947-70E740481C1C}">
                <a14:useLocalDpi xmlns:a14="http://schemas.microsoft.com/office/drawing/2010/main" xmlns:lc="http://schemas.openxmlformats.org/drawingml/2006/lockedCanvas" xmlns="" val="0"/>
              </a:ext>
            </a:extLst>
          </a:blip>
          <a:srcRect/>
          <a:stretch>
            <a:fillRect/>
          </a:stretch>
        </p:blipFill>
        <p:spPr bwMode="auto">
          <a:xfrm>
            <a:off x="2428860" y="1285860"/>
            <a:ext cx="4143404" cy="5214974"/>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319</Words>
  <Application>Microsoft Office PowerPoint</Application>
  <PresentationFormat>Bildschirmpräsentation (4:3)</PresentationFormat>
  <Paragraphs>62</Paragraphs>
  <Slides>22</Slides>
  <Notes>0</Notes>
  <HiddenSlides>0</HiddenSlides>
  <MMClips>0</MMClips>
  <ScaleCrop>false</ScaleCrop>
  <HeadingPairs>
    <vt:vector size="4" baseType="variant">
      <vt:variant>
        <vt:lpstr>Design</vt:lpstr>
      </vt:variant>
      <vt:variant>
        <vt:i4>1</vt:i4>
      </vt:variant>
      <vt:variant>
        <vt:lpstr>Folientitel</vt:lpstr>
      </vt:variant>
      <vt:variant>
        <vt:i4>22</vt:i4>
      </vt:variant>
    </vt:vector>
  </HeadingPairs>
  <TitlesOfParts>
    <vt:vector size="23" baseType="lpstr">
      <vt:lpstr>Larissa-Design</vt:lpstr>
      <vt:lpstr>Folie 1</vt:lpstr>
      <vt:lpstr>Sima Sultan</vt:lpstr>
      <vt:lpstr>Heinz Pollak</vt:lpstr>
      <vt:lpstr>Heinrich Pollack </vt:lpstr>
      <vt:lpstr>Rose Warmer</vt:lpstr>
      <vt:lpstr>Folie 6</vt:lpstr>
      <vt:lpstr>Folie 7</vt:lpstr>
      <vt:lpstr>Adolf Freudenberg und Frau</vt:lpstr>
      <vt:lpstr>Heinz David Leuner</vt:lpstr>
      <vt:lpstr>Rheinischer Synodalbeschluss 1980</vt:lpstr>
      <vt:lpstr>Folie 11</vt:lpstr>
      <vt:lpstr>Folie 12</vt:lpstr>
      <vt:lpstr>1938 (16)</vt:lpstr>
      <vt:lpstr>Boykott 1. April 1933</vt:lpstr>
      <vt:lpstr>Folie 15</vt:lpstr>
      <vt:lpstr>Folie 16</vt:lpstr>
      <vt:lpstr>Folie 17</vt:lpstr>
      <vt:lpstr>Folie 18</vt:lpstr>
      <vt:lpstr>Folie 19</vt:lpstr>
      <vt:lpstr>1942 – 12 Suspended Alliances</vt:lpstr>
      <vt:lpstr>Folie 21</vt:lpstr>
      <vt:lpstr>Folie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224,000 Baptisms in the 19th century according to Johannes de le Roi</dc:title>
  <dc:creator>Computer</dc:creator>
  <cp:lastModifiedBy>Computer</cp:lastModifiedBy>
  <cp:revision>9</cp:revision>
  <dcterms:created xsi:type="dcterms:W3CDTF">2023-09-21T12:53:10Z</dcterms:created>
  <dcterms:modified xsi:type="dcterms:W3CDTF">2024-01-20T15:18:51Z</dcterms:modified>
</cp:coreProperties>
</file>