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62" r:id="rId2"/>
    <p:sldId id="295" r:id="rId3"/>
    <p:sldId id="267" r:id="rId4"/>
    <p:sldId id="302" r:id="rId5"/>
    <p:sldId id="268" r:id="rId6"/>
    <p:sldId id="283" r:id="rId7"/>
    <p:sldId id="285" r:id="rId8"/>
    <p:sldId id="305" r:id="rId9"/>
    <p:sldId id="304" r:id="rId10"/>
    <p:sldId id="270" r:id="rId11"/>
    <p:sldId id="271" r:id="rId12"/>
    <p:sldId id="260" r:id="rId13"/>
    <p:sldId id="273" r:id="rId14"/>
    <p:sldId id="276" r:id="rId15"/>
    <p:sldId id="277" r:id="rId16"/>
    <p:sldId id="278" r:id="rId17"/>
    <p:sldId id="261" r:id="rId18"/>
    <p:sldId id="272" r:id="rId19"/>
    <p:sldId id="310" r:id="rId20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33" d="100"/>
          <a:sy n="33" d="100"/>
        </p:scale>
        <p:origin x="-3864" y="-16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29E07A-FA52-43E1-8BFC-D9A1FC01F8A3}" type="datetimeFigureOut">
              <a:rPr lang="de-DE" smtClean="0"/>
              <a:pPr/>
              <a:t>02.10.2023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8AA622-01E2-469B-B6E1-D26BF43A722F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38261-71E3-4906-B9DF-9DADFD2E8E06}" type="datetimeFigureOut">
              <a:rPr lang="de-DE" smtClean="0"/>
              <a:pPr/>
              <a:t>02.10.2023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C5D36-9ABD-40DE-8CCD-4D744408B793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38261-71E3-4906-B9DF-9DADFD2E8E06}" type="datetimeFigureOut">
              <a:rPr lang="de-DE" smtClean="0"/>
              <a:pPr/>
              <a:t>02.10.2023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C5D36-9ABD-40DE-8CCD-4D744408B793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38261-71E3-4906-B9DF-9DADFD2E8E06}" type="datetimeFigureOut">
              <a:rPr lang="de-DE" smtClean="0"/>
              <a:pPr/>
              <a:t>02.10.2023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C5D36-9ABD-40DE-8CCD-4D744408B793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38261-71E3-4906-B9DF-9DADFD2E8E06}" type="datetimeFigureOut">
              <a:rPr lang="de-DE" smtClean="0"/>
              <a:pPr/>
              <a:t>02.10.2023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C5D36-9ABD-40DE-8CCD-4D744408B793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38261-71E3-4906-B9DF-9DADFD2E8E06}" type="datetimeFigureOut">
              <a:rPr lang="de-DE" smtClean="0"/>
              <a:pPr/>
              <a:t>02.10.2023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C5D36-9ABD-40DE-8CCD-4D744408B793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38261-71E3-4906-B9DF-9DADFD2E8E06}" type="datetimeFigureOut">
              <a:rPr lang="de-DE" smtClean="0"/>
              <a:pPr/>
              <a:t>02.10.2023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C5D36-9ABD-40DE-8CCD-4D744408B793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38261-71E3-4906-B9DF-9DADFD2E8E06}" type="datetimeFigureOut">
              <a:rPr lang="de-DE" smtClean="0"/>
              <a:pPr/>
              <a:t>02.10.2023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C5D36-9ABD-40DE-8CCD-4D744408B793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38261-71E3-4906-B9DF-9DADFD2E8E06}" type="datetimeFigureOut">
              <a:rPr lang="de-DE" smtClean="0"/>
              <a:pPr/>
              <a:t>02.10.2023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C5D36-9ABD-40DE-8CCD-4D744408B793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38261-71E3-4906-B9DF-9DADFD2E8E06}" type="datetimeFigureOut">
              <a:rPr lang="de-DE" smtClean="0"/>
              <a:pPr/>
              <a:t>02.10.2023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C5D36-9ABD-40DE-8CCD-4D744408B793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38261-71E3-4906-B9DF-9DADFD2E8E06}" type="datetimeFigureOut">
              <a:rPr lang="de-DE" smtClean="0"/>
              <a:pPr/>
              <a:t>02.10.2023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C5D36-9ABD-40DE-8CCD-4D744408B793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38261-71E3-4906-B9DF-9DADFD2E8E06}" type="datetimeFigureOut">
              <a:rPr lang="de-DE" smtClean="0"/>
              <a:pPr/>
              <a:t>02.10.2023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C5D36-9ABD-40DE-8CCD-4D744408B793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938261-71E3-4906-B9DF-9DADFD2E8E06}" type="datetimeFigureOut">
              <a:rPr lang="de-DE" smtClean="0"/>
              <a:pPr/>
              <a:t>02.10.2023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FC5D36-9ABD-40DE-8CCD-4D744408B793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cid:d5dc3174-ddf1-4aab-b993-44739c85dd54@EURP251.PROD.OUTLOOK.COM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cid:098e8272-a0f6-4150-b14b-d52e1b26f2f2@EURP251.PROD.OUTLOOK.COM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cid:f67e91d3-95a3-4688-a695-3f787af39b04@EURP251.PROD.OUTLOOK.COM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cid:e85087e1-f07f-4ec4-8bba-1936d90266d7@EURP251.PROD.OUTLOOK.COM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cid:e4e79296-8c84-40df-ba49-02d6cedadbbe@EURP251.PROD.OUTLOOK.COM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4" Type="http://schemas.openxmlformats.org/officeDocument/2006/relationships/image" Target="cid:part1.RIrfY8Ns.xukffTk2@outlook.de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214422"/>
            <a:ext cx="8509059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9718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Rheinischer Synodalbeschluss 1980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00034" y="857232"/>
            <a:ext cx="8186766" cy="5500726"/>
          </a:xfrm>
        </p:spPr>
        <p:txBody>
          <a:bodyPr>
            <a:normAutofit fontScale="92500" lnSpcReduction="20000"/>
          </a:bodyPr>
          <a:lstStyle/>
          <a:p>
            <a:endParaRPr lang="de-DE" dirty="0" smtClean="0"/>
          </a:p>
          <a:p>
            <a:r>
              <a:rPr lang="de-DE" dirty="0" smtClean="0"/>
              <a:t>1</a:t>
            </a:r>
            <a:r>
              <a:rPr lang="de-DE" dirty="0"/>
              <a:t>. das Bekenntnis zur „</a:t>
            </a:r>
            <a:r>
              <a:rPr lang="de-DE" b="1" dirty="0"/>
              <a:t>Mitverantwortung und Schuld der Christenheit am Holocaust“.</a:t>
            </a:r>
          </a:p>
          <a:p>
            <a:r>
              <a:rPr lang="de-DE" dirty="0"/>
              <a:t>2. Das Alte Testament („die Schriften“) ist „die </a:t>
            </a:r>
            <a:r>
              <a:rPr lang="de-DE" b="1" dirty="0"/>
              <a:t>gemeinsame Grundlage für Glaube und Handeln von Juden und Christen“.</a:t>
            </a:r>
          </a:p>
          <a:p>
            <a:r>
              <a:rPr lang="de-DE" dirty="0"/>
              <a:t>3. „Wir bekennen uns zu </a:t>
            </a:r>
            <a:r>
              <a:rPr lang="de-DE" b="1" dirty="0"/>
              <a:t>Jesus Christus, dem Juden, der als Messias Israels der Retter der Welt ist…“</a:t>
            </a:r>
          </a:p>
          <a:p>
            <a:r>
              <a:rPr lang="de-DE" dirty="0"/>
              <a:t>4. „Wir glauben die </a:t>
            </a:r>
            <a:r>
              <a:rPr lang="de-DE" b="1" dirty="0"/>
              <a:t>bleibende Erwählung </a:t>
            </a:r>
            <a:r>
              <a:rPr lang="de-DE" dirty="0"/>
              <a:t>des jüdischen Volkes als Gottes Volk…“</a:t>
            </a:r>
          </a:p>
          <a:p>
            <a:r>
              <a:rPr lang="de-DE" dirty="0"/>
              <a:t>5. „Der Staat Israel und seine Entstehung sind ein </a:t>
            </a:r>
            <a:r>
              <a:rPr lang="de-DE" b="1" dirty="0"/>
              <a:t>Zeichen der Treue Gottes</a:t>
            </a:r>
            <a:r>
              <a:rPr lang="de-DE" dirty="0" smtClean="0"/>
              <a:t>“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500834"/>
          </a:xfrm>
        </p:spPr>
        <p:txBody>
          <a:bodyPr>
            <a:normAutofit fontScale="47500" lnSpcReduction="20000"/>
          </a:bodyPr>
          <a:lstStyle/>
          <a:p>
            <a:endParaRPr lang="de-DE" dirty="0" smtClean="0"/>
          </a:p>
          <a:p>
            <a:endParaRPr lang="de-DE" i="1" dirty="0" smtClean="0"/>
          </a:p>
          <a:p>
            <a:r>
              <a:rPr lang="de-DE" sz="5900" dirty="0" smtClean="0"/>
              <a:t>6. Wir glauben mit den Juden, dass</a:t>
            </a:r>
            <a:r>
              <a:rPr lang="de-DE" sz="5900" b="1" dirty="0" smtClean="0"/>
              <a:t> die Gerechtigkeit und Liebe in ihrer Einheit </a:t>
            </a:r>
            <a:r>
              <a:rPr lang="de-DE" sz="5900" dirty="0" smtClean="0"/>
              <a:t>Weisungen Gottes sind für unser ganzes Leben.</a:t>
            </a:r>
          </a:p>
          <a:p>
            <a:endParaRPr lang="de-DE" sz="5900" dirty="0"/>
          </a:p>
          <a:p>
            <a:r>
              <a:rPr lang="de-DE" sz="5900" dirty="0" smtClean="0"/>
              <a:t>7</a:t>
            </a:r>
            <a:r>
              <a:rPr lang="de-DE" sz="5900" b="1" dirty="0"/>
              <a:t>. Wir glauben, dass Juden und Christen je in ihrer Berufung Zeugen Gottes vor der Welt und voreinander sind; „darum sind wir überzeugt, dass die Kirche ihr Zeugnis dem jüdischen Volk  gegenüber nicht wie ihre Mission an die Völkerwelt wahrnehmen kann.“</a:t>
            </a:r>
          </a:p>
          <a:p>
            <a:endParaRPr lang="de-DE" sz="5900" dirty="0" smtClean="0"/>
          </a:p>
          <a:p>
            <a:r>
              <a:rPr lang="de-DE" sz="5900" dirty="0" smtClean="0"/>
              <a:t>8</a:t>
            </a:r>
            <a:r>
              <a:rPr lang="de-DE" sz="5900" dirty="0"/>
              <a:t>. „Das Neue im „neuen Bund“ ist </a:t>
            </a:r>
            <a:r>
              <a:rPr lang="de-DE" sz="5900" b="1" dirty="0"/>
              <a:t>nicht die Preisgabe des „alten“ Bundes, sondern dessen Bestätigung </a:t>
            </a:r>
            <a:r>
              <a:rPr lang="de-DE" sz="5900" dirty="0"/>
              <a:t>in der Geschichte Jesu von Nazareth. </a:t>
            </a:r>
            <a:r>
              <a:rPr lang="de-DE" sz="5900" b="1" dirty="0"/>
              <a:t>„Erster und bleibender Adressat des Evangeliums Jesu ist das Volk Israel.“</a:t>
            </a:r>
          </a:p>
          <a:p>
            <a:endParaRPr lang="de-DE" sz="59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BC7A1B-BE91-AFF1-C57B-170B699DC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1938 (16)</a:t>
            </a:r>
          </a:p>
        </p:txBody>
      </p:sp>
      <p:pic>
        <p:nvPicPr>
          <p:cNvPr id="6" name="Content Placeholder 5" descr="Text, letter&#10;&#10;Description automatically generated">
            <a:extLst>
              <a:ext uri="{FF2B5EF4-FFF2-40B4-BE49-F238E27FC236}">
                <a16:creationId xmlns:a16="http://schemas.microsoft.com/office/drawing/2014/main" xmlns="" id="{6A70F187-469F-B631-7D4E-C783AFE3C1C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713274" y="393931"/>
            <a:ext cx="2450814" cy="4351338"/>
          </a:xfrm>
        </p:spPr>
      </p:pic>
      <p:pic>
        <p:nvPicPr>
          <p:cNvPr id="8" name="Content Placeholder 7" descr="Text, letter&#10;&#10;Description automatically generated">
            <a:extLst>
              <a:ext uri="{FF2B5EF4-FFF2-40B4-BE49-F238E27FC236}">
                <a16:creationId xmlns:a16="http://schemas.microsoft.com/office/drawing/2014/main" xmlns="" id="{342F9468-607B-1BB5-8DBB-FEE20AB5393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-4000"/>
                    </a14:imgEffect>
                    <a14:imgEffect>
                      <a14:brightnessContrast bright="48000"/>
                    </a14:imgEffect>
                  </a14:imgLayer>
                </a14:imgProps>
              </a:ext>
            </a:extLst>
          </a:blip>
          <a:srcRect t="47664" b="14016"/>
          <a:stretch/>
        </p:blipFill>
        <p:spPr>
          <a:xfrm>
            <a:off x="3857543" y="2997666"/>
            <a:ext cx="5137296" cy="3495209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00061CC-3246-9A83-3FCC-88D08CD538B0}"/>
              </a:ext>
            </a:extLst>
          </p:cNvPr>
          <p:cNvSpPr txBox="1"/>
          <p:nvPr/>
        </p:nvSpPr>
        <p:spPr>
          <a:xfrm>
            <a:off x="705971" y="1788460"/>
            <a:ext cx="295499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Great Britain - Davidson</a:t>
            </a:r>
          </a:p>
          <a:p>
            <a:r>
              <a:rPr lang="en-US"/>
              <a:t>America – Max Reich</a:t>
            </a:r>
          </a:p>
          <a:p>
            <a:r>
              <a:rPr lang="en-US"/>
              <a:t>Austria – Friedrich Forell</a:t>
            </a:r>
          </a:p>
          <a:p>
            <a:r>
              <a:rPr lang="en-US"/>
              <a:t>Danzig – Paul Rad</a:t>
            </a:r>
          </a:p>
          <a:p>
            <a:r>
              <a:rPr lang="en-US"/>
              <a:t>Germany – Arnold Frank</a:t>
            </a:r>
          </a:p>
          <a:p>
            <a:r>
              <a:rPr lang="en-US"/>
              <a:t>Holland – J Zalmann</a:t>
            </a:r>
          </a:p>
          <a:p>
            <a:r>
              <a:rPr lang="en-US"/>
              <a:t>Hungary – Deszo Foldes</a:t>
            </a:r>
          </a:p>
          <a:p>
            <a:r>
              <a:rPr lang="en-US"/>
              <a:t>Latvia – P R Smoljar</a:t>
            </a:r>
          </a:p>
          <a:p>
            <a:r>
              <a:rPr lang="en-US"/>
              <a:t>Poland – Moses Gitlin</a:t>
            </a:r>
          </a:p>
          <a:p>
            <a:r>
              <a:rPr lang="en-US"/>
              <a:t>Portugal – Eduardo Moreira</a:t>
            </a:r>
          </a:p>
          <a:p>
            <a:r>
              <a:rPr lang="en-US"/>
              <a:t>Rumania – E Feinstein</a:t>
            </a:r>
          </a:p>
          <a:p>
            <a:r>
              <a:rPr lang="en-US"/>
              <a:t>Russia – Boris Schapiro</a:t>
            </a:r>
          </a:p>
          <a:p>
            <a:r>
              <a:rPr lang="en-US"/>
              <a:t>Sweden – Robert Aperia</a:t>
            </a:r>
          </a:p>
          <a:p>
            <a:r>
              <a:rPr lang="en-US"/>
              <a:t>Yugoslavia – Miss Weinman</a:t>
            </a:r>
          </a:p>
          <a:p>
            <a:r>
              <a:rPr lang="en-US"/>
              <a:t>Palestine – Hugo Loewenstein</a:t>
            </a:r>
          </a:p>
          <a:p>
            <a:r>
              <a:rPr lang="en-US"/>
              <a:t>Australia – E C Ettmann</a:t>
            </a:r>
          </a:p>
        </p:txBody>
      </p:sp>
    </p:spTree>
    <p:extLst>
      <p:ext uri="{BB962C8B-B14F-4D97-AF65-F5344CB8AC3E}">
        <p14:creationId xmlns:p14="http://schemas.microsoft.com/office/powerpoint/2010/main" xmlns="" val="34618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Boykott 1. April 1933</a:t>
            </a:r>
            <a:endParaRPr lang="de-DE" dirty="0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16645" y="1600200"/>
            <a:ext cx="6510709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809625"/>
            <a:ext cx="7467600" cy="523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500042"/>
            <a:ext cx="8501090" cy="5950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1"/>
          <p:cNvPicPr/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xmlns:lc="http://schemas.openxmlformats.org/drawingml/2006/locked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0" y="1238250"/>
            <a:ext cx="8763000" cy="438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1"/>
          <p:cNvPicPr/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xmlns:lc="http://schemas.openxmlformats.org/drawingml/2006/locked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1857357" y="0"/>
            <a:ext cx="592935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close-up of a tombstone&#10;&#10;Description automatically generated with medium confidence">
            <a:extLst>
              <a:ext uri="{FF2B5EF4-FFF2-40B4-BE49-F238E27FC236}">
                <a16:creationId xmlns:a16="http://schemas.microsoft.com/office/drawing/2014/main" xmlns="" id="{A7825781-F0B8-B1D5-2A45-80A8973C1AE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8000"/>
                    </a14:imgEffect>
                  </a14:imgLayer>
                </a14:imgProps>
              </a:ext>
            </a:extLst>
          </a:blip>
          <a:srcRect b="56084"/>
          <a:stretch/>
        </p:blipFill>
        <p:spPr>
          <a:xfrm>
            <a:off x="5493789" y="414105"/>
            <a:ext cx="3427363" cy="2672346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604359-0DF2-6C5C-FF34-8ACB17AF9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1942 – 12 Suspended Alliances</a:t>
            </a:r>
          </a:p>
        </p:txBody>
      </p:sp>
      <p:pic>
        <p:nvPicPr>
          <p:cNvPr id="6" name="Content Placeholder 5" descr="A picture containing text, receipt&#10;&#10;Description automatically generated">
            <a:extLst>
              <a:ext uri="{FF2B5EF4-FFF2-40B4-BE49-F238E27FC236}">
                <a16:creationId xmlns:a16="http://schemas.microsoft.com/office/drawing/2014/main" xmlns="" id="{BC7441F3-C74A-A6C0-7861-BD5F8E74083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51000"/>
                    </a14:imgEffect>
                  </a14:imgLayer>
                </a14:imgProps>
              </a:ext>
            </a:extLst>
          </a:blip>
          <a:srcRect t="50136"/>
          <a:stretch/>
        </p:blipFill>
        <p:spPr>
          <a:xfrm>
            <a:off x="5158364" y="3086451"/>
            <a:ext cx="3792378" cy="3357444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02AEBF3-EF06-B6BF-8E59-925E506FF04C}"/>
              </a:ext>
            </a:extLst>
          </p:cNvPr>
          <p:cNvSpPr txBox="1"/>
          <p:nvPr/>
        </p:nvSpPr>
        <p:spPr>
          <a:xfrm>
            <a:off x="628650" y="2003613"/>
            <a:ext cx="371811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Austria</a:t>
            </a:r>
          </a:p>
          <a:p>
            <a:r>
              <a:rPr lang="en-US" sz="2400"/>
              <a:t>Czechoslovakia</a:t>
            </a:r>
          </a:p>
          <a:p>
            <a:r>
              <a:rPr lang="en-US" sz="2400"/>
              <a:t>Danzig</a:t>
            </a:r>
          </a:p>
          <a:p>
            <a:r>
              <a:rPr lang="en-US" sz="2400"/>
              <a:t>Denmark</a:t>
            </a:r>
          </a:p>
          <a:p>
            <a:r>
              <a:rPr lang="en-US" sz="2400"/>
              <a:t>France</a:t>
            </a:r>
          </a:p>
          <a:p>
            <a:r>
              <a:rPr lang="en-US" sz="2400"/>
              <a:t>Germany</a:t>
            </a:r>
          </a:p>
          <a:p>
            <a:r>
              <a:rPr lang="en-US" sz="2400"/>
              <a:t>Holland</a:t>
            </a:r>
          </a:p>
          <a:p>
            <a:r>
              <a:rPr lang="en-US" sz="2400"/>
              <a:t>Latvia</a:t>
            </a:r>
          </a:p>
          <a:p>
            <a:r>
              <a:rPr lang="en-US" sz="2400"/>
              <a:t>Poland</a:t>
            </a:r>
          </a:p>
          <a:p>
            <a:r>
              <a:rPr lang="en-US" sz="2400"/>
              <a:t>Roumania</a:t>
            </a:r>
          </a:p>
          <a:p>
            <a:r>
              <a:rPr lang="en-US" sz="2400"/>
              <a:t>Russia</a:t>
            </a:r>
          </a:p>
          <a:p>
            <a:r>
              <a:rPr lang="en-US" sz="2400"/>
              <a:t>Yugoslavia</a:t>
            </a:r>
          </a:p>
        </p:txBody>
      </p:sp>
    </p:spTree>
    <p:extLst>
      <p:ext uri="{BB962C8B-B14F-4D97-AF65-F5344CB8AC3E}">
        <p14:creationId xmlns:p14="http://schemas.microsoft.com/office/powerpoint/2010/main" xmlns="" val="567716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1"/>
          <p:cNvPicPr/>
          <p:nvPr/>
        </p:nvPicPr>
        <p:blipFill>
          <a:blip r:embed="rId2" r:link="rId3" cstate="print"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071546"/>
            <a:ext cx="8128057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/>
          <a:lstStyle/>
          <a:p>
            <a:r>
              <a:rPr lang="de-DE" dirty="0" smtClean="0"/>
              <a:t>Sima Sultan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Heinz Pollak</a:t>
            </a:r>
            <a:endParaRPr lang="de-DE" dirty="0"/>
          </a:p>
        </p:txBody>
      </p:sp>
      <p:pic>
        <p:nvPicPr>
          <p:cNvPr id="4" name="Bild 1"/>
          <p:cNvPicPr>
            <a:picLocks noGrp="1"/>
          </p:cNvPicPr>
          <p:nvPr>
            <p:ph idx="1"/>
          </p:nvPr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xmlns:lc="http://schemas.openxmlformats.org/drawingml/2006/lockedCanvas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321702" y="1750208"/>
            <a:ext cx="4786348" cy="40005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73050"/>
            <a:ext cx="3465513" cy="2441570"/>
          </a:xfrm>
        </p:spPr>
        <p:txBody>
          <a:bodyPr>
            <a:normAutofit/>
          </a:bodyPr>
          <a:lstStyle/>
          <a:p>
            <a:r>
              <a:rPr lang="de-DE" sz="3200" dirty="0" smtClean="0"/>
              <a:t>   Heinrich </a:t>
            </a:r>
            <a:r>
              <a:rPr lang="de-DE" sz="3200" dirty="0"/>
              <a:t>Pollack</a:t>
            </a:r>
            <a:br>
              <a:rPr lang="de-DE" sz="3200" dirty="0"/>
            </a:br>
            <a:endParaRPr lang="de-DE" sz="320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0" y="2000240"/>
            <a:ext cx="4214810" cy="3840171"/>
          </a:xfrm>
        </p:spPr>
        <p:txBody>
          <a:bodyPr>
            <a:normAutofit/>
          </a:bodyPr>
          <a:lstStyle/>
          <a:p>
            <a:endParaRPr lang="de-DE" sz="3200" b="1" dirty="0" smtClean="0"/>
          </a:p>
          <a:p>
            <a:r>
              <a:rPr lang="de-DE" sz="3200" b="1" dirty="0" smtClean="0"/>
              <a:t>   Erinnerungen      </a:t>
            </a:r>
          </a:p>
          <a:p>
            <a:r>
              <a:rPr lang="de-DE" sz="3200" b="1" dirty="0" smtClean="0"/>
              <a:t>   eines “Nichtariers“</a:t>
            </a:r>
            <a:endParaRPr lang="de-DE" sz="3200" b="1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4810" y="571480"/>
            <a:ext cx="4389835" cy="585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Rose Warmer</a:t>
            </a:r>
            <a:endParaRPr lang="de-DE" dirty="0"/>
          </a:p>
        </p:txBody>
      </p:sp>
      <p:pic>
        <p:nvPicPr>
          <p:cNvPr id="4" name="Bild 1"/>
          <p:cNvPicPr>
            <a:picLocks noGrp="1"/>
          </p:cNvPicPr>
          <p:nvPr>
            <p:ph idx="1"/>
          </p:nvPr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xmlns:lc="http://schemas.openxmlformats.org/drawingml/2006/locked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2772049" y="1357298"/>
            <a:ext cx="3943091" cy="47688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4488" y="109538"/>
            <a:ext cx="5915025" cy="663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Adolf Freudenberg und Frau</a:t>
            </a:r>
            <a:endParaRPr lang="de-DE" dirty="0"/>
          </a:p>
        </p:txBody>
      </p:sp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500174"/>
            <a:ext cx="6929486" cy="4972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Heinz David </a:t>
            </a:r>
            <a:r>
              <a:rPr lang="de-DE" dirty="0" err="1" smtClean="0"/>
              <a:t>Leuner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4942" y="2214554"/>
            <a:ext cx="2963466" cy="395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8124CA10-8C55-410F-8582-92516622F4ED"/>
          <p:cNvPicPr>
            <a:picLocks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xmlns:lc="http://schemas.openxmlformats.org/drawingml/2006/locked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857224" y="1928802"/>
            <a:ext cx="3429024" cy="45005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ildergebnis für Yehuda Aschkenasy. Größe: 167 x 185. Quelle: www.ekir.d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3" y="830816"/>
            <a:ext cx="5143536" cy="5697932"/>
          </a:xfrm>
          <a:prstGeom prst="rect">
            <a:avLst/>
          </a:prstGeom>
          <a:noFill/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Yehuda Ashkenazy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457200" y="1142984"/>
            <a:ext cx="7829576" cy="5715016"/>
          </a:xfrm>
        </p:spPr>
        <p:txBody>
          <a:bodyPr/>
          <a:lstStyle/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325</Words>
  <Application>Microsoft Office PowerPoint</Application>
  <PresentationFormat>Bildschirmpräsentation (4:3)</PresentationFormat>
  <Paragraphs>67</Paragraphs>
  <Slides>19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0" baseType="lpstr">
      <vt:lpstr>Larissa-Design</vt:lpstr>
      <vt:lpstr>Folie 1</vt:lpstr>
      <vt:lpstr>Sima Sultan</vt:lpstr>
      <vt:lpstr>Heinz Pollak</vt:lpstr>
      <vt:lpstr>   Heinrich Pollack </vt:lpstr>
      <vt:lpstr>Rose Warmer</vt:lpstr>
      <vt:lpstr>Folie 6</vt:lpstr>
      <vt:lpstr>Adolf Freudenberg und Frau</vt:lpstr>
      <vt:lpstr>Heinz David Leuner</vt:lpstr>
      <vt:lpstr>Yehuda Ashkenazy</vt:lpstr>
      <vt:lpstr>Rheinischer Synodalbeschluss 1980</vt:lpstr>
      <vt:lpstr>Folie 11</vt:lpstr>
      <vt:lpstr>1938 (16)</vt:lpstr>
      <vt:lpstr>Boykott 1. April 1933</vt:lpstr>
      <vt:lpstr>Folie 14</vt:lpstr>
      <vt:lpstr>Folie 15</vt:lpstr>
      <vt:lpstr>Folie 16</vt:lpstr>
      <vt:lpstr>Folie 17</vt:lpstr>
      <vt:lpstr>1942 – 12 Suspended Alliances</vt:lpstr>
      <vt:lpstr>Folie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224,000 Baptisms in the 19th century according to Johannes de le Roi</dc:title>
  <dc:creator>Computer</dc:creator>
  <cp:lastModifiedBy>Computer</cp:lastModifiedBy>
  <cp:revision>23</cp:revision>
  <dcterms:created xsi:type="dcterms:W3CDTF">2023-09-21T12:53:10Z</dcterms:created>
  <dcterms:modified xsi:type="dcterms:W3CDTF">2023-10-02T12:32:51Z</dcterms:modified>
</cp:coreProperties>
</file>